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7"/>
  </p:notesMasterIdLst>
  <p:sldIdLst>
    <p:sldId id="258" r:id="rId2"/>
    <p:sldId id="307" r:id="rId3"/>
    <p:sldId id="303" r:id="rId4"/>
    <p:sldId id="275" r:id="rId5"/>
    <p:sldId id="274" r:id="rId6"/>
    <p:sldId id="259" r:id="rId7"/>
    <p:sldId id="262" r:id="rId8"/>
    <p:sldId id="264" r:id="rId9"/>
    <p:sldId id="265" r:id="rId10"/>
    <p:sldId id="288" r:id="rId11"/>
    <p:sldId id="289" r:id="rId12"/>
    <p:sldId id="293" r:id="rId13"/>
    <p:sldId id="290" r:id="rId14"/>
    <p:sldId id="291" r:id="rId15"/>
    <p:sldId id="320" r:id="rId16"/>
    <p:sldId id="304" r:id="rId17"/>
    <p:sldId id="292" r:id="rId18"/>
    <p:sldId id="286" r:id="rId19"/>
    <p:sldId id="321" r:id="rId20"/>
    <p:sldId id="305" r:id="rId21"/>
    <p:sldId id="302" r:id="rId22"/>
    <p:sldId id="296" r:id="rId23"/>
    <p:sldId id="299" r:id="rId24"/>
    <p:sldId id="297" r:id="rId25"/>
    <p:sldId id="308" r:id="rId26"/>
    <p:sldId id="309" r:id="rId27"/>
    <p:sldId id="310" r:id="rId28"/>
    <p:sldId id="322" r:id="rId29"/>
    <p:sldId id="311" r:id="rId30"/>
    <p:sldId id="312" r:id="rId31"/>
    <p:sldId id="313" r:id="rId32"/>
    <p:sldId id="314" r:id="rId33"/>
    <p:sldId id="315" r:id="rId34"/>
    <p:sldId id="316" r:id="rId35"/>
    <p:sldId id="31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97FFCD-1544-451F-A4DF-FF6E58FC4F6F}">
          <p14:sldIdLst>
            <p14:sldId id="258"/>
            <p14:sldId id="307"/>
            <p14:sldId id="303"/>
            <p14:sldId id="275"/>
            <p14:sldId id="274"/>
            <p14:sldId id="259"/>
            <p14:sldId id="262"/>
            <p14:sldId id="264"/>
            <p14:sldId id="265"/>
            <p14:sldId id="288"/>
            <p14:sldId id="289"/>
            <p14:sldId id="293"/>
            <p14:sldId id="290"/>
            <p14:sldId id="291"/>
            <p14:sldId id="320"/>
            <p14:sldId id="304"/>
            <p14:sldId id="292"/>
            <p14:sldId id="286"/>
            <p14:sldId id="321"/>
            <p14:sldId id="305"/>
            <p14:sldId id="302"/>
            <p14:sldId id="296"/>
            <p14:sldId id="299"/>
            <p14:sldId id="297"/>
            <p14:sldId id="308"/>
            <p14:sldId id="309"/>
            <p14:sldId id="310"/>
            <p14:sldId id="322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9" autoAdjust="0"/>
    <p:restoredTop sz="94660"/>
  </p:normalViewPr>
  <p:slideViewPr>
    <p:cSldViewPr>
      <p:cViewPr varScale="1">
        <p:scale>
          <a:sx n="91" d="100"/>
          <a:sy n="91" d="100"/>
        </p:scale>
        <p:origin x="-1528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909893319787"/>
          <c:y val="0.0247221347331583"/>
          <c:w val="0.581821289475912"/>
          <c:h val="0.961944531933508"/>
        </c:manualLayout>
      </c:layout>
      <c:pieChart>
        <c:varyColors val="1"/>
        <c:ser>
          <c:idx val="0"/>
          <c:order val="0"/>
          <c:dLbls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Assignments</c:v>
                </c:pt>
                <c:pt idx="1">
                  <c:v>Midterm</c:v>
                </c:pt>
                <c:pt idx="2">
                  <c:v>Final</c:v>
                </c:pt>
                <c:pt idx="3">
                  <c:v>Participation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50.0</c:v>
                </c:pt>
                <c:pt idx="1">
                  <c:v>15.0</c:v>
                </c:pt>
                <c:pt idx="2">
                  <c:v>25.0</c:v>
                </c:pt>
                <c:pt idx="3">
                  <c:v>10.0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A475A-4930-4BCB-98C4-15065EC5BEDE}" type="datetimeFigureOut">
              <a:rPr lang="en-US" smtClean="0"/>
              <a:t>1/3/16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1A94A-CB33-4FAC-B186-1B8A0BFEA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6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984A3-FB31-2D4F-8013-30502DE8C523}" type="slidenum">
              <a:rPr lang="en-US"/>
              <a:pPr/>
              <a:t>14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739A14-9A18-9846-94C3-5D56C6E3D179}" type="slidenum">
              <a:rPr lang="en-US"/>
              <a:pPr/>
              <a:t>18</a:t>
            </a:fld>
            <a:endParaRPr lang="en-US"/>
          </a:p>
        </p:txBody>
      </p:sp>
      <p:sp>
        <p:nvSpPr>
          <p:cNvPr id="4976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34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35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6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650925-49F1-3844-B2EF-037B210684FB}" type="slidenum">
              <a:rPr lang="en-US"/>
              <a:pPr/>
              <a:t>7</a:t>
            </a:fld>
            <a:endParaRPr lang="en-US"/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E03E5A-EFC7-7E47-A918-55C394EB43B0}" type="slidenum">
              <a:rPr lang="en-US"/>
              <a:pPr/>
              <a:t>8</a:t>
            </a:fld>
            <a:endParaRPr lang="en-US"/>
          </a:p>
        </p:txBody>
      </p:sp>
      <p:sp>
        <p:nvSpPr>
          <p:cNvPr id="456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E63F61-1D99-7C42-B6D2-FFF0FC784266}" type="slidenum">
              <a:rPr lang="en-US"/>
              <a:pPr/>
              <a:t>9</a:t>
            </a:fld>
            <a:endParaRPr lang="en-US"/>
          </a:p>
        </p:txBody>
      </p:sp>
      <p:sp>
        <p:nvSpPr>
          <p:cNvPr id="493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669D3E-2AF6-954A-9936-39CD8B1B32A1}" type="slidenum">
              <a:rPr lang="en-US"/>
              <a:pPr/>
              <a:t>13</a:t>
            </a:fld>
            <a:endParaRPr lang="en-US"/>
          </a:p>
        </p:txBody>
      </p:sp>
      <p:sp>
        <p:nvSpPr>
          <p:cNvPr id="4956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1/3/16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1/3/16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1/3/16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1/3/16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1/3/16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s106b-sum0910-staff@lists.stanford.edu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cs106b.stanford.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143000"/>
            <a:ext cx="9144000" cy="1143000"/>
          </a:xfrm>
        </p:spPr>
        <p:txBody>
          <a:bodyPr>
            <a:normAutofit/>
          </a:bodyPr>
          <a:lstStyle/>
          <a:p>
            <a:r>
              <a:rPr lang="en-US" sz="6000" dirty="0"/>
              <a:t>Introduction to CS 106B</a:t>
            </a:r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0" y="4114800"/>
            <a:ext cx="9144000" cy="9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/>
              <a:t>106B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June 20, 2011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923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5D412-3627-4C73-8A3C-4C06A57700B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90600" y="1600200"/>
            <a:ext cx="7239000" cy="4525963"/>
          </a:xfrm>
        </p:spPr>
        <p:txBody>
          <a:bodyPr/>
          <a:lstStyle/>
          <a:p>
            <a:r>
              <a:rPr lang="en-US" dirty="0" smtClean="0"/>
              <a:t>Weekly 50-min section led by awesome section leaders (the backbone of the class!)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Signups begin on Thursday at 5:00pm and close Sunday at 5:00pm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Sections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2303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5D412-3627-4C73-8A3C-4C06A57700B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38200" y="1676401"/>
            <a:ext cx="7924800" cy="3581400"/>
          </a:xfrm>
        </p:spPr>
        <p:txBody>
          <a:bodyPr>
            <a:normAutofit/>
          </a:bodyPr>
          <a:lstStyle/>
          <a:p>
            <a:r>
              <a:rPr lang="en-US" sz="2600" dirty="0"/>
              <a:t>Post to </a:t>
            </a:r>
            <a:r>
              <a:rPr lang="en-US" sz="2600" dirty="0" smtClean="0"/>
              <a:t>Piazza</a:t>
            </a:r>
            <a:endParaRPr lang="en-US" sz="2600" dirty="0"/>
          </a:p>
          <a:p>
            <a:endParaRPr lang="en-US" sz="1000" dirty="0" smtClean="0"/>
          </a:p>
          <a:p>
            <a:r>
              <a:rPr lang="en-US" sz="2600" dirty="0" smtClean="0"/>
              <a:t>Contact your Section Leader</a:t>
            </a:r>
          </a:p>
          <a:p>
            <a:endParaRPr lang="en-US" sz="1000" dirty="0" smtClean="0"/>
          </a:p>
          <a:p>
            <a:r>
              <a:rPr lang="en-US" sz="2600" dirty="0" smtClean="0"/>
              <a:t>Go to the </a:t>
            </a:r>
            <a:r>
              <a:rPr lang="en-US" sz="2600" dirty="0" err="1" smtClean="0"/>
              <a:t>LaIR</a:t>
            </a:r>
            <a:r>
              <a:rPr lang="en-US" sz="2600" dirty="0" smtClean="0"/>
              <a:t> or Office Hours</a:t>
            </a:r>
          </a:p>
          <a:p>
            <a:endParaRPr lang="en-US" sz="1000" dirty="0" smtClean="0"/>
          </a:p>
          <a:p>
            <a:r>
              <a:rPr lang="en-US" sz="2600" dirty="0" smtClean="0"/>
              <a:t>Email </a:t>
            </a:r>
            <a:r>
              <a:rPr lang="en-US" sz="2600" dirty="0" smtClean="0">
                <a:hlinkClick r:id="rId2"/>
              </a:rPr>
              <a:t>cs106b</a:t>
            </a:r>
            <a:r>
              <a:rPr lang="en-US" sz="2600" dirty="0" smtClean="0">
                <a:hlinkClick r:id="rId2"/>
              </a:rPr>
              <a:t>-</a:t>
            </a:r>
            <a:r>
              <a:rPr lang="en-US" sz="2600" dirty="0" smtClean="0">
                <a:hlinkClick r:id="rId2"/>
              </a:rPr>
              <a:t>win15</a:t>
            </a:r>
            <a:r>
              <a:rPr lang="en-US" sz="2600" dirty="0" smtClean="0">
                <a:hlinkClick r:id="rId2"/>
              </a:rPr>
              <a:t>16-</a:t>
            </a:r>
            <a:r>
              <a:rPr lang="en-US" sz="2600" dirty="0" smtClean="0">
                <a:hlinkClick r:id="rId2"/>
              </a:rPr>
              <a:t>staff@lists.stanford.edu</a:t>
            </a:r>
            <a:endParaRPr lang="en-US" sz="2600" dirty="0" smtClean="0"/>
          </a:p>
          <a:p>
            <a:endParaRPr lang="en-US" sz="1000" dirty="0" smtClean="0"/>
          </a:p>
          <a:p>
            <a:r>
              <a:rPr lang="en-US" sz="2600" dirty="0" smtClean="0"/>
              <a:t>Call us.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Staff Contact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2275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187069"/>
              </p:ext>
            </p:extLst>
          </p:nvPr>
        </p:nvGraphicFramePr>
        <p:xfrm>
          <a:off x="-304800" y="914400"/>
          <a:ext cx="9448800" cy="571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  <a:ln/>
        </p:spPr>
        <p:txBody>
          <a:bodyPr/>
          <a:lstStyle/>
          <a:p>
            <a:r>
              <a:rPr lang="en-US" sz="4000" dirty="0" smtClean="0"/>
              <a:t>Grade Breakdown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442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glasscityconnect.com/wp-content/uploads/Challen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458200" cy="52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  <a:ln/>
        </p:spPr>
        <p:txBody>
          <a:bodyPr/>
          <a:lstStyle/>
          <a:p>
            <a:r>
              <a:rPr lang="en-US" sz="4000" dirty="0" smtClean="0"/>
              <a:t>Programming Challenge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1105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9600" y="1876425"/>
            <a:ext cx="7924800" cy="714375"/>
            <a:chOff x="384" y="992"/>
            <a:chExt cx="4992" cy="450"/>
          </a:xfrm>
        </p:grpSpPr>
        <p:sp>
          <p:nvSpPr>
            <p:cNvPr id="524292" name="Text Box 4"/>
            <p:cNvSpPr txBox="1">
              <a:spLocks noChangeArrowheads="1"/>
            </p:cNvSpPr>
            <p:nvPr/>
          </p:nvSpPr>
          <p:spPr bwMode="auto">
            <a:xfrm>
              <a:off x="384" y="992"/>
              <a:ext cx="768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/>
                <a:t>Rule 1:</a:t>
              </a:r>
            </a:p>
          </p:txBody>
        </p:sp>
        <p:sp>
          <p:nvSpPr>
            <p:cNvPr id="524293" name="Text Box 5"/>
            <p:cNvSpPr txBox="1">
              <a:spLocks noChangeArrowheads="1"/>
            </p:cNvSpPr>
            <p:nvPr/>
          </p:nvSpPr>
          <p:spPr bwMode="auto">
            <a:xfrm>
              <a:off x="1056" y="992"/>
              <a:ext cx="432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indicate on your submission any assistance you received.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09600" y="2714625"/>
            <a:ext cx="7924800" cy="714375"/>
            <a:chOff x="384" y="1520"/>
            <a:chExt cx="4992" cy="450"/>
          </a:xfrm>
        </p:grpSpPr>
        <p:sp>
          <p:nvSpPr>
            <p:cNvPr id="524295" name="Text Box 7"/>
            <p:cNvSpPr txBox="1">
              <a:spLocks noChangeArrowheads="1"/>
            </p:cNvSpPr>
            <p:nvPr/>
          </p:nvSpPr>
          <p:spPr bwMode="auto">
            <a:xfrm>
              <a:off x="384" y="1520"/>
              <a:ext cx="768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/>
                <a:t>Rule 2:</a:t>
              </a:r>
            </a:p>
          </p:txBody>
        </p:sp>
        <p:sp>
          <p:nvSpPr>
            <p:cNvPr id="524296" name="Text Box 8"/>
            <p:cNvSpPr txBox="1">
              <a:spLocks noChangeArrowheads="1"/>
            </p:cNvSpPr>
            <p:nvPr/>
          </p:nvSpPr>
          <p:spPr bwMode="auto">
            <a:xfrm>
              <a:off x="1056" y="1520"/>
              <a:ext cx="432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not share actual program code with other students.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09600" y="3552827"/>
            <a:ext cx="7924800" cy="728663"/>
            <a:chOff x="384" y="2048"/>
            <a:chExt cx="4992" cy="459"/>
          </a:xfrm>
        </p:grpSpPr>
        <p:sp>
          <p:nvSpPr>
            <p:cNvPr id="524298" name="Text Box 10"/>
            <p:cNvSpPr txBox="1">
              <a:spLocks noChangeArrowheads="1"/>
            </p:cNvSpPr>
            <p:nvPr/>
          </p:nvSpPr>
          <p:spPr bwMode="auto">
            <a:xfrm>
              <a:off x="384" y="2048"/>
              <a:ext cx="768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/>
                <a:t>Rule 3:</a:t>
              </a:r>
            </a:p>
          </p:txBody>
        </p:sp>
        <p:sp>
          <p:nvSpPr>
            <p:cNvPr id="524299" name="Text Box 11"/>
            <p:cNvSpPr txBox="1">
              <a:spLocks noChangeArrowheads="1"/>
            </p:cNvSpPr>
            <p:nvPr/>
          </p:nvSpPr>
          <p:spPr bwMode="auto">
            <a:xfrm>
              <a:off x="1056" y="2048"/>
              <a:ext cx="4320" cy="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not look at</a:t>
              </a:r>
              <a:r>
                <a:rPr lang="en-US" sz="2400" dirty="0" smtClean="0"/>
                <a:t> solutions posted on the web or from other years.</a:t>
              </a:r>
              <a:endParaRPr lang="en-US" sz="2400" dirty="0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09600" y="4391025"/>
            <a:ext cx="7924800" cy="714375"/>
            <a:chOff x="384" y="2576"/>
            <a:chExt cx="4992" cy="450"/>
          </a:xfrm>
        </p:grpSpPr>
        <p:sp>
          <p:nvSpPr>
            <p:cNvPr id="524301" name="Text Box 13"/>
            <p:cNvSpPr txBox="1">
              <a:spLocks noChangeArrowheads="1"/>
            </p:cNvSpPr>
            <p:nvPr/>
          </p:nvSpPr>
          <p:spPr bwMode="auto">
            <a:xfrm>
              <a:off x="384" y="2576"/>
              <a:ext cx="768" cy="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/>
                <a:t>Rule 4:</a:t>
              </a:r>
            </a:p>
          </p:txBody>
        </p:sp>
        <p:sp>
          <p:nvSpPr>
            <p:cNvPr id="524302" name="Text Box 14"/>
            <p:cNvSpPr txBox="1">
              <a:spLocks noChangeArrowheads="1"/>
            </p:cNvSpPr>
            <p:nvPr/>
          </p:nvSpPr>
          <p:spPr bwMode="auto">
            <a:xfrm>
              <a:off x="1056" y="2576"/>
              <a:ext cx="432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be prepared to explain any program code you submit.</a:t>
              </a:r>
            </a:p>
          </p:txBody>
        </p:sp>
      </p:grp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  <a:ln/>
        </p:spPr>
        <p:txBody>
          <a:bodyPr/>
          <a:lstStyle/>
          <a:p>
            <a:r>
              <a:rPr lang="en-US" sz="4000" dirty="0" smtClean="0"/>
              <a:t>Honor Code Rules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563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1066800"/>
            <a:ext cx="6477000" cy="1219200"/>
          </a:xfrm>
          <a:prstGeom prst="roundRect">
            <a:avLst/>
          </a:prstGeom>
          <a:solidFill>
            <a:schemeClr val="accent3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4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/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2077786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8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The C++ Decision</a:t>
            </a:r>
            <a:endParaRPr lang="en-US" sz="4000" dirty="0"/>
          </a:p>
        </p:txBody>
      </p:sp>
      <p:pic>
        <p:nvPicPr>
          <p:cNvPr id="17414" name="Picture 6" descr="http://wearelcc.ca/wp-content/uploads/2010/05/multilingual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3886200" cy="298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readyforlearning.files.wordpress.com/2010/12/children_learning-zbbjr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44687"/>
            <a:ext cx="384601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://fwallpapers.com/files/images/c-programming-langua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28492"/>
            <a:ext cx="3525737" cy="251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090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76200" y="0"/>
            <a:ext cx="10058400" cy="1676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The Big Ideas in CS106B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1.bp.blogspot.com/_2UbyQb8LCFk/TSTAJwqfeEI/AAAAAAAABW4/z-tigb_tspM/s1600/Impossi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96" y="1219200"/>
            <a:ext cx="9796854" cy="585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533400" y="2514600"/>
            <a:ext cx="4495800" cy="2667000"/>
          </a:xfrm>
          <a:solidFill>
            <a:schemeClr val="tx1"/>
          </a:solidFill>
          <a:ln/>
        </p:spPr>
        <p:txBody>
          <a:bodyPr>
            <a:normAutofit/>
          </a:bodyPr>
          <a:lstStyle/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sz="2400" b="1" i="1" dirty="0">
                <a:solidFill>
                  <a:schemeClr val="bg1"/>
                </a:solidFill>
              </a:rPr>
              <a:t>Recursion</a:t>
            </a:r>
            <a:r>
              <a:rPr lang="en-US" sz="2400" i="1" dirty="0">
                <a:solidFill>
                  <a:schemeClr val="bg1"/>
                </a:solidFill>
              </a:rPr>
              <a:t>.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2400" dirty="0" smtClean="0">
              <a:solidFill>
                <a:schemeClr val="bg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sz="2400" b="1" i="1" dirty="0" smtClean="0">
                <a:solidFill>
                  <a:schemeClr val="bg1"/>
                </a:solidFill>
              </a:rPr>
              <a:t>Data abstraction</a:t>
            </a:r>
            <a:r>
              <a:rPr lang="en-US" sz="2400" i="1" dirty="0" smtClean="0">
                <a:solidFill>
                  <a:schemeClr val="bg1"/>
                </a:solidFill>
              </a:rPr>
              <a:t>.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2400" dirty="0" smtClean="0">
              <a:solidFill>
                <a:schemeClr val="bg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b="1" i="1" dirty="0" smtClean="0">
                <a:solidFill>
                  <a:schemeClr val="bg1"/>
                </a:solidFill>
              </a:rPr>
              <a:t>Beautiful algorithms</a:t>
            </a:r>
            <a:r>
              <a:rPr lang="en-US" sz="2400" i="1" dirty="0" smtClean="0"/>
              <a:t>.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298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/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2077786"/>
            <a:ext cx="6477000" cy="1219200"/>
          </a:xfrm>
          <a:prstGeom prst="roundRect">
            <a:avLst/>
          </a:prstGeom>
          <a:solidFill>
            <a:schemeClr val="accent3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/>
              <a:t>Course Overview</a:t>
            </a:r>
          </a:p>
          <a:p>
            <a:endParaRPr lang="en-US" sz="2000" dirty="0"/>
          </a:p>
          <a:p>
            <a:r>
              <a:rPr lang="en-US" sz="5000" dirty="0" smtClean="0"/>
              <a:t>First Program</a:t>
            </a:r>
          </a:p>
          <a:p>
            <a:endParaRPr lang="en-US" sz="2000" dirty="0"/>
          </a:p>
          <a:p>
            <a:r>
              <a:rPr lang="en-US" sz="5000" dirty="0" smtClean="0"/>
              <a:t>Excited?</a:t>
            </a:r>
            <a:endParaRPr lang="en-US" sz="5000" dirty="0"/>
          </a:p>
        </p:txBody>
      </p:sp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97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/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3200400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24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200"/>
            <a:ext cx="9296400" cy="1239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/>
              </a:rPr>
              <a:t>Ready to Dive In?</a:t>
            </a:r>
            <a:endParaRPr lang="en-US" sz="40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653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07243"/>
            <a:ext cx="6228899" cy="373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Hello, World!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35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07243"/>
            <a:ext cx="6228899" cy="373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Hello, World!</a:t>
            </a:r>
            <a:endParaRPr lang="en-US" sz="4000" dirty="0"/>
          </a:p>
        </p:txBody>
      </p:sp>
      <p:sp>
        <p:nvSpPr>
          <p:cNvPr id="2" name="Rounded Rectangle 1"/>
          <p:cNvSpPr/>
          <p:nvPr/>
        </p:nvSpPr>
        <p:spPr>
          <a:xfrm>
            <a:off x="1371600" y="1600200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39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07243"/>
            <a:ext cx="6228899" cy="373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Hello, World!</a:t>
            </a:r>
            <a:endParaRPr lang="en-US" sz="4000" dirty="0"/>
          </a:p>
        </p:txBody>
      </p:sp>
      <p:sp>
        <p:nvSpPr>
          <p:cNvPr id="7" name="Rounded Rectangle 6"/>
          <p:cNvSpPr/>
          <p:nvPr/>
        </p:nvSpPr>
        <p:spPr>
          <a:xfrm>
            <a:off x="1371600" y="2667000"/>
            <a:ext cx="6477000" cy="10668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1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07243"/>
            <a:ext cx="6228899" cy="373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Hello, World!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1402672" y="3733799"/>
            <a:ext cx="6477000" cy="1707243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2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07243"/>
            <a:ext cx="6228899" cy="373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Hello, World!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1402672" y="4343400"/>
            <a:ext cx="6477000" cy="3810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9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54" y="1676400"/>
            <a:ext cx="8391525" cy="4200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Guessing Game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896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/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3200400"/>
            <a:ext cx="6477000" cy="1219200"/>
          </a:xfrm>
          <a:prstGeom prst="roundRect">
            <a:avLst/>
          </a:prstGeom>
          <a:solidFill>
            <a:schemeClr val="accent3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8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/>
              <a:t>Excited?</a:t>
            </a:r>
            <a:endParaRPr lang="en-US" sz="5000" dirty="0"/>
          </a:p>
        </p:txBody>
      </p:sp>
      <p:sp>
        <p:nvSpPr>
          <p:cNvPr id="9" name="Rounded Rectangle 8"/>
          <p:cNvSpPr/>
          <p:nvPr/>
        </p:nvSpPr>
        <p:spPr>
          <a:xfrm>
            <a:off x="1447800" y="4267200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4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1066800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53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www.boracayhills.com/Boracay%20Hills_sandcastle%20art_boracay_Philippi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537" y="-121920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manwiththemuckrake.files.wordpress.com/2007/10/sandcas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40871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</a:rPr>
              <a:t>Why CS?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03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8495"/>
            <a:ext cx="9829800" cy="73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-160020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/>
              </a:rPr>
              <a:t>Why CS?</a:t>
            </a:r>
            <a:endParaRPr lang="en-US" sz="40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9040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10519706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blog.btrax.com/wp-content/uploads/2010/04/678px-Page+brin_by_orig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88" y="1219200"/>
            <a:ext cx="508025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-152400" y="203703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  <a:effectLst/>
              </a:rPr>
              <a:t>Why CS?</a:t>
            </a:r>
            <a:endParaRPr lang="en-US" sz="40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6028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-152400" y="203703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/>
              </a:rPr>
              <a:t>Why CS?</a:t>
            </a:r>
            <a:endParaRPr lang="en-US" sz="40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27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The End.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429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2.blogs.indiewire.com/thompsononhollywood/images/uploads/thompson-on-hollywood/inception3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6457" y="-76200"/>
            <a:ext cx="14456663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The End?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93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  <a:ln/>
        </p:spPr>
        <p:txBody>
          <a:bodyPr/>
          <a:lstStyle/>
          <a:p>
            <a:r>
              <a:rPr lang="en-US" sz="4000" dirty="0" smtClean="0"/>
              <a:t>Essential Information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286000" y="3276600"/>
            <a:ext cx="4713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hlinkClick r:id="rId3"/>
              </a:rPr>
              <a:t>cs106b.stanford.edu</a:t>
            </a:r>
            <a:endParaRPr lang="en-US" sz="4000" dirty="0"/>
          </a:p>
        </p:txBody>
      </p:sp>
      <p:sp>
        <p:nvSpPr>
          <p:cNvPr id="3" name="Right Arrow 2"/>
          <p:cNvSpPr/>
          <p:nvPr/>
        </p:nvSpPr>
        <p:spPr>
          <a:xfrm rot="1311591">
            <a:off x="895966" y="233907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523020">
            <a:off x="4174317" y="422440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7851337">
            <a:off x="5563772" y="1841795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6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.pimpmyspace.org/pimp/1/fb/fb8ed944b1b66bab964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8656"/>
            <a:ext cx="5181600" cy="51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  <a:ln/>
        </p:spPr>
        <p:txBody>
          <a:bodyPr/>
          <a:lstStyle/>
          <a:p>
            <a:r>
              <a:rPr lang="en-US" sz="4000" dirty="0" smtClean="0"/>
              <a:t>Candy Policy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401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  <a:ln/>
        </p:spPr>
        <p:txBody>
          <a:bodyPr/>
          <a:lstStyle/>
          <a:p>
            <a:r>
              <a:rPr lang="en-US" sz="4000" dirty="0"/>
              <a:t>CS </a:t>
            </a:r>
            <a:r>
              <a:rPr lang="en-US" sz="4000" dirty="0" smtClean="0"/>
              <a:t>106B </a:t>
            </a:r>
            <a:r>
              <a:rPr lang="en-US" sz="4000" dirty="0"/>
              <a:t>Staff</a:t>
            </a:r>
          </a:p>
        </p:txBody>
      </p:sp>
      <p:sp>
        <p:nvSpPr>
          <p:cNvPr id="491525" name="Text Box 5"/>
          <p:cNvSpPr txBox="1">
            <a:spLocks noChangeArrowheads="1"/>
          </p:cNvSpPr>
          <p:nvPr/>
        </p:nvSpPr>
        <p:spPr bwMode="auto">
          <a:xfrm>
            <a:off x="4267200" y="1371600"/>
            <a:ext cx="2770410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/>
              <a:t>Lecturer: </a:t>
            </a:r>
            <a:r>
              <a:rPr lang="en-US" sz="1800" b="0" dirty="0"/>
              <a:t>Chris Piech</a:t>
            </a:r>
          </a:p>
          <a:p>
            <a:r>
              <a:rPr lang="en-US" sz="1600" b="1" dirty="0" err="1">
                <a:latin typeface="Courier New" charset="0"/>
              </a:rPr>
              <a:t>piech@cs.stanford.edu</a:t>
            </a:r>
            <a:endParaRPr lang="en-US" sz="1600" b="1" dirty="0">
              <a:latin typeface="Courier New" charset="0"/>
            </a:endParaRPr>
          </a:p>
          <a:p>
            <a:r>
              <a:rPr lang="en-US" sz="1800" b="0" dirty="0"/>
              <a:t>Office </a:t>
            </a:r>
            <a:r>
              <a:rPr lang="en-US" sz="1800" b="0" dirty="0" smtClean="0"/>
              <a:t>Gates </a:t>
            </a:r>
            <a:r>
              <a:rPr lang="en-US" dirty="0" smtClean="0"/>
              <a:t>193</a:t>
            </a:r>
            <a:endParaRPr lang="en-US" dirty="0"/>
          </a:p>
          <a:p>
            <a:r>
              <a:rPr lang="en-US" sz="1800" b="0" dirty="0" smtClean="0"/>
              <a:t>Office Hours: </a:t>
            </a:r>
          </a:p>
          <a:p>
            <a:r>
              <a:rPr lang="en-US" sz="1800" b="0" dirty="0" smtClean="0"/>
              <a:t>Mon 1:30pm -2:30pm</a:t>
            </a:r>
          </a:p>
          <a:p>
            <a:r>
              <a:rPr lang="en-US" dirty="0" smtClean="0"/>
              <a:t>Wed 2:30pm-4:00pm</a:t>
            </a:r>
            <a:endParaRPr lang="en-US" sz="1800" b="0" dirty="0"/>
          </a:p>
          <a:p>
            <a:r>
              <a:rPr lang="en-US" sz="1800" b="0" dirty="0"/>
              <a:t>      </a:t>
            </a:r>
          </a:p>
        </p:txBody>
      </p:sp>
      <p:pic>
        <p:nvPicPr>
          <p:cNvPr id="10246" name="Picture 6" descr="C:\Users\Chris\Downloads\184952_750262415943_222160_39670155_4264394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55" y="1370120"/>
            <a:ext cx="1966820" cy="226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267200" y="3887680"/>
            <a:ext cx="2566365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/>
              <a:t>Head TA: Megan Faulk</a:t>
            </a:r>
            <a:endParaRPr lang="en-US" sz="1800" b="0" dirty="0"/>
          </a:p>
          <a:p>
            <a:r>
              <a:rPr lang="en-US" sz="1600" b="1" dirty="0" err="1" smtClean="0">
                <a:latin typeface="Courier New" charset="0"/>
              </a:rPr>
              <a:t>mfaulk@stanford.edu</a:t>
            </a:r>
            <a:endParaRPr lang="en-US" sz="1600" b="1" dirty="0">
              <a:latin typeface="Courier New" charset="0"/>
            </a:endParaRPr>
          </a:p>
          <a:p>
            <a:r>
              <a:rPr lang="en-US" sz="1800" b="0" dirty="0"/>
              <a:t>Office </a:t>
            </a:r>
            <a:r>
              <a:rPr lang="en-US" sz="1800" b="0" dirty="0" smtClean="0"/>
              <a:t>Gates B02</a:t>
            </a:r>
            <a:endParaRPr lang="en-US" dirty="0"/>
          </a:p>
          <a:p>
            <a:r>
              <a:rPr lang="en-US" sz="1800" b="0" dirty="0" smtClean="0"/>
              <a:t>Office Hours: </a:t>
            </a:r>
          </a:p>
          <a:p>
            <a:r>
              <a:rPr lang="en-US" sz="1800" b="0" dirty="0" smtClean="0"/>
              <a:t>TBA</a:t>
            </a:r>
            <a:endParaRPr lang="en-US" sz="1800" b="0" dirty="0"/>
          </a:p>
          <a:p>
            <a:r>
              <a:rPr lang="en-US" sz="1800" b="0" dirty="0"/>
              <a:t>   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962400"/>
            <a:ext cx="1905000" cy="229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8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22246" y="1380043"/>
            <a:ext cx="8118316" cy="183729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210" y="1396995"/>
            <a:ext cx="812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rebuchet MS"/>
                <a:cs typeface="Trebuchet MS"/>
              </a:rPr>
              <a:t>CS </a:t>
            </a:r>
            <a:r>
              <a:rPr lang="en-US" sz="1800" b="1" dirty="0" smtClean="0">
                <a:latin typeface="Trebuchet MS"/>
                <a:cs typeface="Trebuchet MS"/>
              </a:rPr>
              <a:t>106A: </a:t>
            </a:r>
            <a:r>
              <a:rPr lang="en-US" sz="1600" dirty="0" smtClean="0">
                <a:latin typeface="Trebuchet MS"/>
                <a:cs typeface="Trebuchet MS"/>
              </a:rPr>
              <a:t>Programming Methodology (ENGR 70A)</a:t>
            </a:r>
            <a:endParaRPr lang="en-US" sz="1600" dirty="0"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504" y="1672770"/>
            <a:ext cx="8037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Introduction to the engineering of computer applications emphasizing modern software engineering principles: object-oriented design, decomposition, encapsulation, abstraction, and testing. Uses the Java programming language. Emphasis is on good programming style and the built-in facilities of the Java language. No prior programming experience required.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504" y="2481945"/>
            <a:ext cx="784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Terms: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Aut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, Win,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Spr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, 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Sum | Units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3-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5 | UG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Reqs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</a:t>
            </a:r>
            <a:r>
              <a:rPr lang="en-US" sz="1200" b="1" dirty="0" err="1" smtClean="0">
                <a:solidFill>
                  <a:srgbClr val="009900"/>
                </a:solidFill>
                <a:latin typeface="Trebuchet MS"/>
                <a:cs typeface="Trebuchet MS"/>
              </a:rPr>
              <a:t>GER:DBEngrAppSci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 | Grading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Letter or Credit/No Credit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7504" y="2744403"/>
            <a:ext cx="784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Instructors:  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Burr, B. (PI); Cain, G. (PI); Cooper, S. (PI); Jimenez, O. (PI);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Sahami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, M. (PI)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22246" y="3808765"/>
            <a:ext cx="8118316" cy="170666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1305" y="3825718"/>
            <a:ext cx="812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rebuchet MS"/>
                <a:cs typeface="Trebuchet MS"/>
              </a:rPr>
              <a:t>CS </a:t>
            </a:r>
            <a:r>
              <a:rPr lang="en-US" sz="1800" b="1" dirty="0" smtClean="0">
                <a:latin typeface="Trebuchet MS"/>
                <a:cs typeface="Trebuchet MS"/>
              </a:rPr>
              <a:t>106X: </a:t>
            </a:r>
            <a:r>
              <a:rPr lang="en-US" sz="1600" dirty="0" smtClean="0">
                <a:latin typeface="Trebuchet MS"/>
                <a:cs typeface="Trebuchet MS"/>
              </a:rPr>
              <a:t>Programming Abstractions (Accelerated) (ENGR 70X)</a:t>
            </a:r>
            <a:endParaRPr lang="en-US" sz="1600" dirty="0">
              <a:latin typeface="Trebuchet MS"/>
              <a:cs typeface="Trebuchet M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599" y="4101493"/>
            <a:ext cx="800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Intensive version of 106B for students with a strong programming background interested in a rigorous treatment of the topics at an accelerated pace. Additional advanced material and more challenging </a:t>
            </a:r>
            <a:r>
              <a:rPr lang="en-US" sz="1200" dirty="0" smtClean="0">
                <a:latin typeface="Trebuchet MS"/>
                <a:cs typeface="Trebuchet MS"/>
              </a:rPr>
              <a:t>projects.</a:t>
            </a:r>
          </a:p>
          <a:p>
            <a:r>
              <a:rPr lang="en-US" sz="1200" dirty="0" smtClean="0">
                <a:latin typeface="Trebuchet MS"/>
                <a:cs typeface="Trebuchet MS"/>
              </a:rPr>
              <a:t>Prerequisite</a:t>
            </a:r>
            <a:r>
              <a:rPr lang="en-US" sz="1200" dirty="0">
                <a:latin typeface="Trebuchet MS"/>
                <a:cs typeface="Trebuchet MS"/>
              </a:rPr>
              <a:t>: excellence in 106A or equivalent, or consent of instructor.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599" y="4724400"/>
            <a:ext cx="784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Terms: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Aut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, 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Win| Units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3-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5 | UG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Reqs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</a:t>
            </a:r>
            <a:r>
              <a:rPr lang="en-US" sz="1200" b="1" dirty="0" err="1" smtClean="0">
                <a:solidFill>
                  <a:srgbClr val="009900"/>
                </a:solidFill>
                <a:latin typeface="Trebuchet MS"/>
                <a:cs typeface="Trebuchet MS"/>
              </a:rPr>
              <a:t>GER:DBEngrAppSci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 | Grading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Letter or Credit/No Credit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599" y="4986858"/>
            <a:ext cx="784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Instructors: 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 Cain, G. (PI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)</a:t>
            </a:r>
            <a:endParaRPr lang="en-US" sz="1200" b="1" dirty="0">
              <a:solidFill>
                <a:srgbClr val="009900"/>
              </a:solidFill>
              <a:latin typeface="Trebuchet MS"/>
              <a:cs typeface="Trebuchet M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Is CS106B The Right Class?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6211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63" name="Rectangle 83"/>
          <p:cNvSpPr>
            <a:spLocks noGrp="1" noChangeAspect="1" noChangeArrowheads="1"/>
          </p:cNvSpPr>
          <p:nvPr>
            <p:ph idx="1"/>
          </p:nvPr>
        </p:nvSpPr>
        <p:spPr>
          <a:xfrm>
            <a:off x="1219200" y="1371600"/>
            <a:ext cx="8153400" cy="5308600"/>
          </a:xfrm>
          <a:noFill/>
          <a:ln/>
        </p:spPr>
        <p:txBody>
          <a:bodyPr>
            <a:normAutofit/>
          </a:bodyPr>
          <a:lstStyle/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Due </a:t>
            </a:r>
            <a:r>
              <a:rPr lang="en-US" dirty="0">
                <a:solidFill>
                  <a:schemeClr val="tx1"/>
                </a:solidFill>
              </a:rPr>
              <a:t>at </a:t>
            </a:r>
            <a:r>
              <a:rPr lang="en-US" dirty="0">
                <a:solidFill>
                  <a:schemeClr val="tx1"/>
                </a:solidFill>
              </a:rPr>
              <a:t>5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00P.M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Three free “late </a:t>
            </a:r>
            <a:r>
              <a:rPr lang="en-US" dirty="0">
                <a:solidFill>
                  <a:schemeClr val="tx1"/>
                </a:solidFill>
              </a:rPr>
              <a:t>days”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Extensions approved by </a:t>
            </a:r>
            <a:r>
              <a:rPr lang="en-US" dirty="0" smtClean="0">
                <a:solidFill>
                  <a:schemeClr val="tx1"/>
                </a:solidFill>
              </a:rPr>
              <a:t>Megan or </a:t>
            </a:r>
            <a:r>
              <a:rPr lang="en-US" dirty="0" smtClean="0">
                <a:solidFill>
                  <a:schemeClr val="tx1"/>
                </a:solidFill>
              </a:rPr>
              <a:t>Chris.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Graded by your section leader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Interactive, one-on-one grading session.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Graded on Style and Functionality.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Assignments in CS106B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945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6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7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450850" y="1168400"/>
            <a:ext cx="8153400" cy="889000"/>
          </a:xfrm>
          <a:noFill/>
          <a:ln/>
        </p:spPr>
        <p:txBody>
          <a:bodyPr/>
          <a:lstStyle/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sz="2400" dirty="0"/>
              <a:t>Functionality and style grades for the assignments use the following scale:</a:t>
            </a:r>
          </a:p>
        </p:txBody>
      </p:sp>
      <p:grpSp>
        <p:nvGrpSpPr>
          <p:cNvPr id="492580" name="Group 36"/>
          <p:cNvGrpSpPr>
            <a:grpSpLocks/>
          </p:cNvGrpSpPr>
          <p:nvPr/>
        </p:nvGrpSpPr>
        <p:grpSpPr bwMode="auto">
          <a:xfrm>
            <a:off x="1295400" y="3200400"/>
            <a:ext cx="7162800" cy="457200"/>
            <a:chOff x="816" y="2016"/>
            <a:chExt cx="4512" cy="288"/>
          </a:xfrm>
        </p:grpSpPr>
        <p:grpSp>
          <p:nvGrpSpPr>
            <p:cNvPr id="492560" name="Group 16"/>
            <p:cNvGrpSpPr>
              <a:grpSpLocks/>
            </p:cNvGrpSpPr>
            <p:nvPr/>
          </p:nvGrpSpPr>
          <p:grpSpPr bwMode="auto">
            <a:xfrm>
              <a:off x="816" y="2099"/>
              <a:ext cx="379" cy="155"/>
              <a:chOff x="816" y="2151"/>
              <a:chExt cx="379" cy="155"/>
            </a:xfrm>
          </p:grpSpPr>
          <p:pic>
            <p:nvPicPr>
              <p:cNvPr id="492551" name="Picture 7" descr="check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6" y="2151"/>
                <a:ext cx="190" cy="153"/>
              </a:xfrm>
              <a:prstGeom prst="rect">
                <a:avLst/>
              </a:prstGeom>
              <a:noFill/>
            </p:spPr>
          </p:pic>
          <p:pic>
            <p:nvPicPr>
              <p:cNvPr id="492556" name="Picture 12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40" y="2151"/>
                <a:ext cx="155" cy="155"/>
              </a:xfrm>
              <a:prstGeom prst="rect">
                <a:avLst/>
              </a:prstGeom>
              <a:noFill/>
            </p:spPr>
          </p:pic>
        </p:grpSp>
        <p:sp>
          <p:nvSpPr>
            <p:cNvPr id="492571" name="Text Box 27"/>
            <p:cNvSpPr txBox="1">
              <a:spLocks noChangeArrowheads="1"/>
            </p:cNvSpPr>
            <p:nvPr/>
          </p:nvSpPr>
          <p:spPr bwMode="auto">
            <a:xfrm>
              <a:off x="1440" y="2016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Satisfies all requirements of the assignment.</a:t>
              </a:r>
            </a:p>
          </p:txBody>
        </p:sp>
      </p:grpSp>
      <p:grpSp>
        <p:nvGrpSpPr>
          <p:cNvPr id="492581" name="Group 37"/>
          <p:cNvGrpSpPr>
            <a:grpSpLocks/>
          </p:cNvGrpSpPr>
          <p:nvPr/>
        </p:nvGrpSpPr>
        <p:grpSpPr bwMode="auto">
          <a:xfrm>
            <a:off x="1295400" y="3733800"/>
            <a:ext cx="7543800" cy="457200"/>
            <a:chOff x="816" y="2352"/>
            <a:chExt cx="4752" cy="288"/>
          </a:xfrm>
        </p:grpSpPr>
        <p:pic>
          <p:nvPicPr>
            <p:cNvPr id="492554" name="Picture 10" descr="check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16" y="2432"/>
              <a:ext cx="190" cy="153"/>
            </a:xfrm>
            <a:prstGeom prst="rect">
              <a:avLst/>
            </a:prstGeom>
            <a:noFill/>
          </p:spPr>
        </p:pic>
        <p:sp>
          <p:nvSpPr>
            <p:cNvPr id="492572" name="Text Box 28"/>
            <p:cNvSpPr txBox="1">
              <a:spLocks noChangeArrowheads="1"/>
            </p:cNvSpPr>
            <p:nvPr/>
          </p:nvSpPr>
          <p:spPr bwMode="auto">
            <a:xfrm>
              <a:off x="1440" y="2352"/>
              <a:ext cx="41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Meets most requirements, but with some problems.</a:t>
              </a:r>
            </a:p>
          </p:txBody>
        </p:sp>
      </p:grpSp>
      <p:grpSp>
        <p:nvGrpSpPr>
          <p:cNvPr id="492582" name="Group 38"/>
          <p:cNvGrpSpPr>
            <a:grpSpLocks/>
          </p:cNvGrpSpPr>
          <p:nvPr/>
        </p:nvGrpSpPr>
        <p:grpSpPr bwMode="auto">
          <a:xfrm>
            <a:off x="1295400" y="4267200"/>
            <a:ext cx="7162800" cy="457200"/>
            <a:chOff x="816" y="2688"/>
            <a:chExt cx="4512" cy="288"/>
          </a:xfrm>
        </p:grpSpPr>
        <p:grpSp>
          <p:nvGrpSpPr>
            <p:cNvPr id="492561" name="Group 17"/>
            <p:cNvGrpSpPr>
              <a:grpSpLocks/>
            </p:cNvGrpSpPr>
            <p:nvPr/>
          </p:nvGrpSpPr>
          <p:grpSpPr bwMode="auto">
            <a:xfrm>
              <a:off x="816" y="2772"/>
              <a:ext cx="374" cy="153"/>
              <a:chOff x="816" y="2553"/>
              <a:chExt cx="374" cy="153"/>
            </a:xfrm>
          </p:grpSpPr>
          <p:pic>
            <p:nvPicPr>
              <p:cNvPr id="492555" name="Picture 11" descr="check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6" y="2553"/>
                <a:ext cx="190" cy="153"/>
              </a:xfrm>
              <a:prstGeom prst="rect">
                <a:avLst/>
              </a:prstGeom>
              <a:noFill/>
            </p:spPr>
          </p:pic>
          <p:pic>
            <p:nvPicPr>
              <p:cNvPr id="492559" name="Picture 15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040" y="2609"/>
                <a:ext cx="150" cy="39"/>
              </a:xfrm>
              <a:prstGeom prst="rect">
                <a:avLst/>
              </a:prstGeom>
              <a:noFill/>
            </p:spPr>
          </p:pic>
        </p:grpSp>
        <p:sp>
          <p:nvSpPr>
            <p:cNvPr id="492573" name="Text Box 29"/>
            <p:cNvSpPr txBox="1">
              <a:spLocks noChangeArrowheads="1"/>
            </p:cNvSpPr>
            <p:nvPr/>
          </p:nvSpPr>
          <p:spPr bwMode="auto">
            <a:xfrm>
              <a:off x="1440" y="2688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Has more </a:t>
              </a:r>
              <a:r>
                <a:rPr lang="en-US" dirty="0"/>
                <a:t>serious problems.</a:t>
              </a:r>
            </a:p>
          </p:txBody>
        </p:sp>
      </p:grpSp>
      <p:grpSp>
        <p:nvGrpSpPr>
          <p:cNvPr id="492583" name="Group 39"/>
          <p:cNvGrpSpPr>
            <a:grpSpLocks/>
          </p:cNvGrpSpPr>
          <p:nvPr/>
        </p:nvGrpSpPr>
        <p:grpSpPr bwMode="auto">
          <a:xfrm>
            <a:off x="1295400" y="4800600"/>
            <a:ext cx="7162800" cy="457200"/>
            <a:chOff x="816" y="3024"/>
            <a:chExt cx="4512" cy="288"/>
          </a:xfrm>
        </p:grpSpPr>
        <p:pic>
          <p:nvPicPr>
            <p:cNvPr id="492562" name="Picture 18" descr="minu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16" y="3151"/>
              <a:ext cx="150" cy="39"/>
            </a:xfrm>
            <a:prstGeom prst="rect">
              <a:avLst/>
            </a:prstGeom>
            <a:noFill/>
          </p:spPr>
        </p:pic>
        <p:sp>
          <p:nvSpPr>
            <p:cNvPr id="492574" name="Text Box 30"/>
            <p:cNvSpPr txBox="1">
              <a:spLocks noChangeArrowheads="1"/>
            </p:cNvSpPr>
            <p:nvPr/>
          </p:nvSpPr>
          <p:spPr bwMode="auto">
            <a:xfrm>
              <a:off x="1440" y="3024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Is even </a:t>
              </a:r>
              <a:r>
                <a:rPr lang="en-US" dirty="0"/>
                <a:t>worse than that.</a:t>
              </a:r>
            </a:p>
          </p:txBody>
        </p:sp>
      </p:grpSp>
      <p:grpSp>
        <p:nvGrpSpPr>
          <p:cNvPr id="492584" name="Group 40"/>
          <p:cNvGrpSpPr>
            <a:grpSpLocks/>
          </p:cNvGrpSpPr>
          <p:nvPr/>
        </p:nvGrpSpPr>
        <p:grpSpPr bwMode="auto">
          <a:xfrm>
            <a:off x="1295400" y="5334007"/>
            <a:ext cx="7162800" cy="369888"/>
            <a:chOff x="816" y="3360"/>
            <a:chExt cx="4512" cy="233"/>
          </a:xfrm>
        </p:grpSpPr>
        <p:grpSp>
          <p:nvGrpSpPr>
            <p:cNvPr id="492569" name="Group 25"/>
            <p:cNvGrpSpPr>
              <a:grpSpLocks/>
            </p:cNvGrpSpPr>
            <p:nvPr/>
          </p:nvGrpSpPr>
          <p:grpSpPr bwMode="auto">
            <a:xfrm>
              <a:off x="816" y="3481"/>
              <a:ext cx="336" cy="39"/>
              <a:chOff x="816" y="3216"/>
              <a:chExt cx="336" cy="39"/>
            </a:xfrm>
          </p:grpSpPr>
          <p:pic>
            <p:nvPicPr>
              <p:cNvPr id="492563" name="Picture 19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816" y="3216"/>
                <a:ext cx="150" cy="39"/>
              </a:xfrm>
              <a:prstGeom prst="rect">
                <a:avLst/>
              </a:prstGeom>
              <a:noFill/>
            </p:spPr>
          </p:pic>
          <p:pic>
            <p:nvPicPr>
              <p:cNvPr id="492564" name="Picture 20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002" y="3216"/>
                <a:ext cx="150" cy="39"/>
              </a:xfrm>
              <a:prstGeom prst="rect">
                <a:avLst/>
              </a:prstGeom>
              <a:noFill/>
            </p:spPr>
          </p:pic>
        </p:grpSp>
        <p:sp>
          <p:nvSpPr>
            <p:cNvPr id="492575" name="Text Box 31"/>
            <p:cNvSpPr txBox="1">
              <a:spLocks noChangeArrowheads="1"/>
            </p:cNvSpPr>
            <p:nvPr/>
          </p:nvSpPr>
          <p:spPr bwMode="auto">
            <a:xfrm>
              <a:off x="1440" y="3360"/>
              <a:ext cx="38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Better than nothing.</a:t>
              </a:r>
              <a:endParaRPr lang="en-US" dirty="0"/>
            </a:p>
          </p:txBody>
        </p:sp>
      </p:grpSp>
      <p:grpSp>
        <p:nvGrpSpPr>
          <p:cNvPr id="492579" name="Group 35"/>
          <p:cNvGrpSpPr>
            <a:grpSpLocks/>
          </p:cNvGrpSpPr>
          <p:nvPr/>
        </p:nvGrpSpPr>
        <p:grpSpPr bwMode="auto">
          <a:xfrm>
            <a:off x="1295400" y="2667000"/>
            <a:ext cx="7162800" cy="457200"/>
            <a:chOff x="816" y="1680"/>
            <a:chExt cx="4512" cy="288"/>
          </a:xfrm>
        </p:grpSpPr>
        <p:pic>
          <p:nvPicPr>
            <p:cNvPr id="492565" name="Picture 21" descr="plu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16" y="1749"/>
              <a:ext cx="155" cy="155"/>
            </a:xfrm>
            <a:prstGeom prst="rect">
              <a:avLst/>
            </a:prstGeom>
            <a:noFill/>
          </p:spPr>
        </p:pic>
        <p:sp>
          <p:nvSpPr>
            <p:cNvPr id="492576" name="Text Box 32"/>
            <p:cNvSpPr txBox="1">
              <a:spLocks noChangeArrowheads="1"/>
            </p:cNvSpPr>
            <p:nvPr/>
          </p:nvSpPr>
          <p:spPr bwMode="auto">
            <a:xfrm>
              <a:off x="1440" y="1680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Exceeds requirements.</a:t>
              </a:r>
            </a:p>
          </p:txBody>
        </p:sp>
      </p:grpSp>
      <p:grpSp>
        <p:nvGrpSpPr>
          <p:cNvPr id="492578" name="Group 34"/>
          <p:cNvGrpSpPr>
            <a:grpSpLocks/>
          </p:cNvGrpSpPr>
          <p:nvPr/>
        </p:nvGrpSpPr>
        <p:grpSpPr bwMode="auto">
          <a:xfrm>
            <a:off x="1295400" y="2133600"/>
            <a:ext cx="7162800" cy="457200"/>
            <a:chOff x="816" y="1344"/>
            <a:chExt cx="4512" cy="288"/>
          </a:xfrm>
        </p:grpSpPr>
        <p:grpSp>
          <p:nvGrpSpPr>
            <p:cNvPr id="492570" name="Group 26"/>
            <p:cNvGrpSpPr>
              <a:grpSpLocks/>
            </p:cNvGrpSpPr>
            <p:nvPr/>
          </p:nvGrpSpPr>
          <p:grpSpPr bwMode="auto">
            <a:xfrm>
              <a:off x="816" y="1416"/>
              <a:ext cx="347" cy="155"/>
              <a:chOff x="816" y="1392"/>
              <a:chExt cx="347" cy="155"/>
            </a:xfrm>
          </p:grpSpPr>
          <p:pic>
            <p:nvPicPr>
              <p:cNvPr id="492566" name="Picture 22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16" y="1392"/>
                <a:ext cx="155" cy="155"/>
              </a:xfrm>
              <a:prstGeom prst="rect">
                <a:avLst/>
              </a:prstGeom>
              <a:noFill/>
            </p:spPr>
          </p:pic>
          <p:pic>
            <p:nvPicPr>
              <p:cNvPr id="492567" name="Picture 23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08" y="1392"/>
                <a:ext cx="155" cy="155"/>
              </a:xfrm>
              <a:prstGeom prst="rect">
                <a:avLst/>
              </a:prstGeom>
              <a:noFill/>
            </p:spPr>
          </p:pic>
        </p:grpSp>
        <p:sp>
          <p:nvSpPr>
            <p:cNvPr id="492577" name="Text Box 33"/>
            <p:cNvSpPr txBox="1">
              <a:spLocks noChangeArrowheads="1"/>
            </p:cNvSpPr>
            <p:nvPr/>
          </p:nvSpPr>
          <p:spPr bwMode="auto">
            <a:xfrm>
              <a:off x="1440" y="1344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A submission so good it “makes you weep.”</a:t>
              </a:r>
            </a:p>
          </p:txBody>
        </p:sp>
      </p:grp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0" y="2286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The CS106B Grading Scale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4630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753</TotalTime>
  <Words>658</Words>
  <Application>Microsoft Macintosh PowerPoint</Application>
  <PresentationFormat>On-screen Show (4:3)</PresentationFormat>
  <Paragraphs>175</Paragraphs>
  <Slides>35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Executive</vt:lpstr>
      <vt:lpstr>Introduction to CS 106B</vt:lpstr>
      <vt:lpstr>PowerPoint Presentation</vt:lpstr>
      <vt:lpstr>PowerPoint Presentation</vt:lpstr>
      <vt:lpstr>Essential Information</vt:lpstr>
      <vt:lpstr>Candy Policy</vt:lpstr>
      <vt:lpstr>CS 106B Staff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Grade Breakdown</vt:lpstr>
      <vt:lpstr>Programming Challenge</vt:lpstr>
      <vt:lpstr>Honor Code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 106B</dc:title>
  <dc:creator>Chris</dc:creator>
  <cp:lastModifiedBy>Chris Piech</cp:lastModifiedBy>
  <cp:revision>33</cp:revision>
  <dcterms:created xsi:type="dcterms:W3CDTF">2011-06-20T10:03:28Z</dcterms:created>
  <dcterms:modified xsi:type="dcterms:W3CDTF">2016-01-04T06:25:57Z</dcterms:modified>
</cp:coreProperties>
</file>